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9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324" r:id="rId25"/>
    <p:sldId id="282" r:id="rId26"/>
    <p:sldId id="284" r:id="rId27"/>
    <p:sldId id="288" r:id="rId28"/>
    <p:sldId id="285" r:id="rId29"/>
    <p:sldId id="286" r:id="rId30"/>
    <p:sldId id="287" r:id="rId31"/>
    <p:sldId id="295" r:id="rId32"/>
    <p:sldId id="290" r:id="rId33"/>
    <p:sldId id="325" r:id="rId34"/>
    <p:sldId id="328" r:id="rId35"/>
    <p:sldId id="291" r:id="rId36"/>
    <p:sldId id="298" r:id="rId37"/>
    <p:sldId id="292" r:id="rId38"/>
    <p:sldId id="320" r:id="rId39"/>
    <p:sldId id="299" r:id="rId40"/>
    <p:sldId id="308" r:id="rId41"/>
    <p:sldId id="301" r:id="rId42"/>
    <p:sldId id="311" r:id="rId43"/>
    <p:sldId id="300" r:id="rId44"/>
    <p:sldId id="309" r:id="rId45"/>
    <p:sldId id="330" r:id="rId46"/>
    <p:sldId id="313" r:id="rId47"/>
    <p:sldId id="326" r:id="rId48"/>
    <p:sldId id="327" r:id="rId49"/>
    <p:sldId id="315" r:id="rId50"/>
    <p:sldId id="316" r:id="rId51"/>
    <p:sldId id="302" r:id="rId52"/>
    <p:sldId id="321" r:id="rId53"/>
    <p:sldId id="263" r:id="rId54"/>
    <p:sldId id="312" r:id="rId55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HelveticaNeueLT Std" panose="020B0604020202090204" pitchFamily="34" charset="0"/>
      <p:italic r:id="rId62"/>
    </p:embeddedFont>
    <p:embeddedFont>
      <p:font typeface="HelveticaNeueLT Std Med Cn" panose="020B0606030502030204" pitchFamily="34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3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13" y="5259643"/>
            <a:ext cx="11108352" cy="8159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13" y="4543834"/>
            <a:ext cx="7942364" cy="6279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5046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ceń sesj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1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24-Oct-19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12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pn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2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.png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6.png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threemammals.com/ocelo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bp.io/documents/abp/latest/Best-Practices/Inde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bit.ly/ms-demo-do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D72C2726-10B2-4AD9-87BC-8DD20305E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13" y="5259643"/>
            <a:ext cx="11108352" cy="1176938"/>
          </a:xfrm>
        </p:spPr>
        <p:txBody>
          <a:bodyPr>
            <a:normAutofit/>
          </a:bodyPr>
          <a:lstStyle/>
          <a:p>
            <a:r>
              <a:rPr lang="en-US" dirty="0"/>
              <a:t>Microservice Implementation</a:t>
            </a:r>
            <a:br>
              <a:rPr lang="en-US" dirty="0"/>
            </a:br>
            <a:r>
              <a:rPr lang="en-US" sz="3200" i="1" dirty="0"/>
              <a:t>Tools, Patterns &amp; Practices</a:t>
            </a:r>
            <a:endParaRPr lang="pl-PL" i="1" dirty="0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27DBB49A-5916-4A71-A6AC-7134B69E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  <a:endParaRPr lang="pl-P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C05C8-560C-4FE6-A890-5A50EF33F2A9}"/>
              </a:ext>
            </a:extLst>
          </p:cNvPr>
          <p:cNvSpPr/>
          <p:nvPr/>
        </p:nvSpPr>
        <p:spPr>
          <a:xfrm>
            <a:off x="7644144" y="6122706"/>
            <a:ext cx="4187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https://github.com/hikalkan/presentations</a:t>
            </a:r>
            <a:endParaRPr lang="en-US" i="1" dirty="0">
              <a:solidFill>
                <a:schemeClr val="bg1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0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F1E5A-D788-4CC6-B7CD-E89BB2E3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B77D1-DF97-4623-A78C-A21548653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4B4CF-7DD2-4067-B1E5-71FCA0F1A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B54DAFC-51A0-4130-81A6-0BBC6A84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60808B-9651-4629-9D59-0D6162FB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FEF2D2-6FC5-45AA-9128-55277F18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4600AC5-352B-480E-BD84-332953BE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DD37D8-EBDE-45B5-863F-D1127386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6B6F5C-599F-4572-BC9D-ACCF499EE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9DAEF-A7B9-4BB4-85EE-F4D8FFB4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94C19-2AE1-49BB-895E-172277CC8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DB076-775F-45CE-A9D3-1A788C8F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B1DD83-80D4-42D2-BEB6-7E7B4B4E4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058DA4-DCA9-41A7-A55F-E137150EF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4C42CC-0B74-4B0D-B826-944A2EDA9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0F6C3-AD89-4F88-9B3B-AED88ABC5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C93BB-BDCE-4A4A-AB59-4F30F6B88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06583-675D-4549-8C57-ADB6A896F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767B476-8F92-4342-A8CC-431F65694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1F3F90-3021-4F7A-AA88-1A0E94B3C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F6BFF7-CA57-4A83-AB36-84500691F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074BE-2954-441E-8A4A-37FC508D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5C719-0EB7-4843-8000-8DB05B280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CB04C-1712-4E0E-A0BF-4EB547BE2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34586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6B30C-615F-4157-BA44-3380B9B4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62ACD-B45E-4A91-B26D-D4664FAA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81AD9-393D-49EB-A4D2-9905BF010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98BA9-E4BA-4A17-82EF-CFCEB6E6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C2E7E-C938-407C-869B-F2D1E15F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03AD1-46FE-404E-8E5F-8DB84434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>
                <a:latin typeface="HelveticaNeueLT Std Med Cn" panose="020B0606030502030204" pitchFamily="34" charset="0"/>
              </a:rPr>
              <a:t>Halil İbrahim 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701333" y="3088938"/>
            <a:ext cx="2402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E4D88-36DD-430B-869B-8065A5DD9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D12B8-EEDD-46BC-9790-2C91CE8E5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B9C87-C428-4D6F-A4CB-F57700297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489FC474-C105-4DB2-8E02-0F6D70275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1F57651-21D6-4E15-B046-1CD4AFEF93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35AE57-40E6-4926-8152-443DEF7184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B386DE-6D95-4812-BCCF-1CE708855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CD57F-B931-4210-A649-6667C9F54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19962-6104-4246-B862-877C028ED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97E8C-2D85-4D5D-B7C2-8AA8446A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F90F7-ACBC-4F8F-B7F9-AC603B408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2C4B3-4D19-4713-BC3F-8F201D709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27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D7C996-0457-47CF-8521-A9A9699D7E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C9D700-8A1D-4FE7-AF74-97EA735024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283151B-3B50-45BA-9547-339D9BB7D2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Client Credentials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9D970-4659-4870-87C0-45B3EAD3FF15}"/>
              </a:ext>
            </a:extLst>
          </p:cNvPr>
          <p:cNvSpPr/>
          <p:nvPr/>
        </p:nvSpPr>
        <p:spPr>
          <a:xfrm>
            <a:off x="1965404" y="1870533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Client (console application)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09448-7A35-419D-96ED-C091FA76FBC4}"/>
              </a:ext>
            </a:extLst>
          </p:cNvPr>
          <p:cNvSpPr/>
          <p:nvPr/>
        </p:nvSpPr>
        <p:spPr>
          <a:xfrm>
            <a:off x="1965403" y="5321339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9" name="Picture 4" descr="Image result for identityserver logo">
            <a:extLst>
              <a:ext uri="{FF2B5EF4-FFF2-40B4-BE49-F238E27FC236}">
                <a16:creationId xmlns:a16="http://schemas.microsoft.com/office/drawing/2014/main" id="{45ECFF22-1A1B-4F18-B08F-A6B5028A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0338-E159-4649-B471-A0F094EC2B91}"/>
              </a:ext>
            </a:extLst>
          </p:cNvPr>
          <p:cNvCxnSpPr/>
          <p:nvPr/>
        </p:nvCxnSpPr>
        <p:spPr>
          <a:xfrm>
            <a:off x="2370071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6454E3-50DE-440F-B32A-06A84034B5F7}"/>
              </a:ext>
            </a:extLst>
          </p:cNvPr>
          <p:cNvSpPr txBox="1"/>
          <p:nvPr/>
        </p:nvSpPr>
        <p:spPr>
          <a:xfrm>
            <a:off x="2380498" y="3438236"/>
            <a:ext cx="1233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Client Id</a:t>
            </a:r>
          </a:p>
          <a:p>
            <a:r>
              <a:rPr lang="en-US" sz="1600" dirty="0">
                <a:solidFill>
                  <a:srgbClr val="00B050"/>
                </a:solidFill>
              </a:rPr>
              <a:t>Client Secret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6FC489-AEE7-471F-8EE4-09DBA55D4F08}"/>
              </a:ext>
            </a:extLst>
          </p:cNvPr>
          <p:cNvCxnSpPr/>
          <p:nvPr/>
        </p:nvCxnSpPr>
        <p:spPr>
          <a:xfrm flipV="1">
            <a:off x="3826324" y="2424206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7B6B7D-59F6-414D-A0A1-A21231151459}"/>
              </a:ext>
            </a:extLst>
          </p:cNvPr>
          <p:cNvSpPr txBox="1"/>
          <p:nvPr/>
        </p:nvSpPr>
        <p:spPr>
          <a:xfrm>
            <a:off x="3826324" y="3553257"/>
            <a:ext cx="1272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Access Token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E79EE-E99C-40A0-AB07-681E33097E5E}"/>
              </a:ext>
            </a:extLst>
          </p:cNvPr>
          <p:cNvSpPr txBox="1"/>
          <p:nvPr/>
        </p:nvSpPr>
        <p:spPr>
          <a:xfrm>
            <a:off x="8091151" y="3890135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pic>
        <p:nvPicPr>
          <p:cNvPr id="15" name="Picture 4" descr="Image result for identityserver logo">
            <a:extLst>
              <a:ext uri="{FF2B5EF4-FFF2-40B4-BE49-F238E27FC236}">
                <a16:creationId xmlns:a16="http://schemas.microsoft.com/office/drawing/2014/main" id="{111F25A7-E0F5-447F-BB58-F3EC72DE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73" y="5351978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95CF95-210D-4AF3-91E6-6101978E4BEA}"/>
              </a:ext>
            </a:extLst>
          </p:cNvPr>
          <p:cNvSpPr/>
          <p:nvPr/>
        </p:nvSpPr>
        <p:spPr>
          <a:xfrm>
            <a:off x="6189413" y="3619062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1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EBF455C4-127F-4D56-BE77-F99024ED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05" y="3636049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3FFE2FB-E95E-40E0-A8E9-01E8BDF54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416827"/>
              </p:ext>
            </p:extLst>
          </p:nvPr>
        </p:nvGraphicFramePr>
        <p:xfrm>
          <a:off x="8950217" y="3109344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27ECEBD-DC64-4EEE-8A5D-1B35665F14B5}"/>
              </a:ext>
            </a:extLst>
          </p:cNvPr>
          <p:cNvSpPr txBox="1"/>
          <p:nvPr/>
        </p:nvSpPr>
        <p:spPr>
          <a:xfrm>
            <a:off x="8950217" y="4528089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3A714-3C4C-4118-9218-E73920D23766}"/>
              </a:ext>
            </a:extLst>
          </p:cNvPr>
          <p:cNvCxnSpPr>
            <a:cxnSpLocks/>
          </p:cNvCxnSpPr>
          <p:nvPr/>
        </p:nvCxnSpPr>
        <p:spPr>
          <a:xfrm>
            <a:off x="5324119" y="2424206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9AACB7-EC59-4A2F-917B-D37BDF9757EC}"/>
              </a:ext>
            </a:extLst>
          </p:cNvPr>
          <p:cNvCxnSpPr/>
          <p:nvPr/>
        </p:nvCxnSpPr>
        <p:spPr>
          <a:xfrm flipH="1">
            <a:off x="5334546" y="4172735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A147A0-C6C6-46D9-8654-86FE947597E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92103" y="3895899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E8626B-766B-4805-97DB-1C4A0AF70F37}"/>
              </a:ext>
            </a:extLst>
          </p:cNvPr>
          <p:cNvSpPr txBox="1"/>
          <p:nvPr/>
        </p:nvSpPr>
        <p:spPr>
          <a:xfrm rot="2959306">
            <a:off x="5386113" y="2821060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77CD4-E2F2-456D-82E6-8EE607124212}"/>
              </a:ext>
            </a:extLst>
          </p:cNvPr>
          <p:cNvSpPr txBox="1"/>
          <p:nvPr/>
        </p:nvSpPr>
        <p:spPr>
          <a:xfrm rot="18713382">
            <a:off x="5246257" y="4494724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A8A823-4ECF-45C2-BB88-57ECC5287A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B4955E-C742-4C64-A4D7-961E6DC7DF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42D2BB-D5FE-486F-8569-4B815C791C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4" grpId="0"/>
      <p:bldP spid="16" grpId="0" animBg="1"/>
      <p:bldGraphic spid="18" grpId="0">
        <p:bldAsOne/>
      </p:bldGraphic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5150A-58B3-4D01-863D-949D74E8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0C9D6-DF5B-4AC3-A3A0-C8F6D99A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4825E-E962-4155-B914-1A421F8C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F8E96-784D-444B-8AAC-2F8D1BB4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D21E0-4498-4728-826D-687F9AF11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75792-939E-40FD-B8BA-4B5811759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Backend For Frontend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107" y="2075006"/>
            <a:ext cx="4678878" cy="45039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Define a </a:t>
            </a:r>
            <a:r>
              <a:rPr lang="en-US" sz="2000" b="1" dirty="0">
                <a:latin typeface="HelveticaNeueLT Std" panose="020B0604020202020204" pitchFamily="34" charset="0"/>
              </a:rPr>
              <a:t>separate API Gateway </a:t>
            </a:r>
            <a:r>
              <a:rPr lang="en-US" sz="2000" dirty="0">
                <a:latin typeface="HelveticaNeueLT Std" panose="020B0604020202020204" pitchFamily="34" charset="0"/>
              </a:rPr>
              <a:t>for each kind of client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different </a:t>
            </a:r>
            <a:r>
              <a:rPr lang="en-US" sz="2000" b="1" dirty="0">
                <a:latin typeface="HelveticaNeueLT Std" panose="020B0604020202020204" pitchFamily="34" charset="0"/>
              </a:rPr>
              <a:t>set of APIs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client may require </a:t>
            </a:r>
            <a:r>
              <a:rPr lang="en-US" sz="2000" b="1" dirty="0">
                <a:latin typeface="HelveticaNeueLT Std" panose="020B0604020202020204" pitchFamily="34" charset="0"/>
              </a:rPr>
              <a:t>different level </a:t>
            </a:r>
            <a:r>
              <a:rPr lang="en-US" sz="2000" dirty="0">
                <a:latin typeface="HelveticaNeueLT Std" panose="020B0604020202020204" pitchFamily="34" charset="0"/>
              </a:rPr>
              <a:t>of security, performance, logging, rate limiting, communication protocol… etc.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An </a:t>
            </a:r>
            <a:r>
              <a:rPr lang="en-US" sz="2000" b="1" dirty="0">
                <a:latin typeface="HelveticaNeueLT Std" panose="020B0604020202020204" pitchFamily="34" charset="0"/>
              </a:rPr>
              <a:t>Internal API Gateway </a:t>
            </a:r>
            <a:r>
              <a:rPr lang="en-US" sz="2000" dirty="0">
                <a:latin typeface="HelveticaNeueLT Std" panose="020B0604020202020204" pitchFamily="34" charset="0"/>
              </a:rPr>
              <a:t>can be used for inter-microservice communication</a:t>
            </a:r>
          </a:p>
        </p:txBody>
      </p:sp>
      <p:pic>
        <p:nvPicPr>
          <p:cNvPr id="2050" name="Picture 2" descr="https://microservices.io/i/bffe.png">
            <a:extLst>
              <a:ext uri="{FF2B5EF4-FFF2-40B4-BE49-F238E27FC236}">
                <a16:creationId xmlns:a16="http://schemas.microsoft.com/office/drawing/2014/main" id="{920D4FD4-5E34-4D6F-9242-440CBD33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06"/>
            <a:ext cx="4809783" cy="36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EA46D-21C2-4FF2-90DF-17EF669C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1E94D-958E-4AD3-9C71-04222EED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E6074-75CC-4AA8-BB16-973D0297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 / Ocelot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193" y="2045318"/>
            <a:ext cx="6720444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</a:t>
            </a:r>
            <a:r>
              <a:rPr lang="en-US" sz="2000" dirty="0" err="1">
                <a:latin typeface="HelveticaNeueLT Std" panose="020B0604020202020204" pitchFamily="34" charset="0"/>
              </a:rPr>
              <a:t>souce</a:t>
            </a:r>
            <a:r>
              <a:rPr lang="en-US" sz="2000" dirty="0">
                <a:latin typeface="HelveticaNeueLT Std" panose="020B0604020202020204" pitchFamily="34" charset="0"/>
              </a:rPr>
              <a:t> API Gateway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Load Balancing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Caching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Retry Policies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&amp; Authorization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Discovery with Consul &amp; Eureka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Request Aggregation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i="1" dirty="0">
                <a:latin typeface="HelveticaNeueLT Std" panose="020B0604020202020204" pitchFamily="34" charset="0"/>
                <a:hlinkClick r:id="rId2"/>
              </a:rPr>
              <a:t>http://threemammals.com/ocelot</a:t>
            </a:r>
            <a:r>
              <a:rPr lang="en-US" sz="2000" i="1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3074" name="Picture 2" descr="Unsplashed background img 1">
            <a:extLst>
              <a:ext uri="{FF2B5EF4-FFF2-40B4-BE49-F238E27FC236}">
                <a16:creationId xmlns:a16="http://schemas.microsoft.com/office/drawing/2014/main" id="{952188F0-F363-4721-9759-2F3F40EA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50" y="2045318"/>
            <a:ext cx="28670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05034-65D4-4BCC-A8AA-A0EE06E04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99414-977E-4D6E-9DCC-99066D357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D1194-A76C-4DEE-AABF-13B82D49A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30807AD-8E83-46CF-9AC3-033FE6FF3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483D05-14F6-4A76-B6D8-B0A227D7E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4C8E04-0C8D-4346-A5B3-A393087D2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4904F-D484-446E-9D9C-8AF212C2C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F6007F0-3367-464D-8B30-A41937B1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9FA049-B397-4733-833C-15AFE381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2DB062E-F705-4896-A127-6B9116275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676144"/>
            <a:ext cx="3900056" cy="347816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10D0648-347F-434D-B51E-668D9168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5A25A8-DF33-44D0-AD98-E248AE0A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143CD7-E0F7-4725-A9B2-96B44B068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71" y="2158538"/>
            <a:ext cx="5137808" cy="4526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NeueLT Std Med Cn" panose="020B0606030502030204" pitchFamily="34" charset="0"/>
              </a:rPr>
              <a:t>ABP Infrastructure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IDistributedEventBus</a:t>
            </a:r>
            <a:r>
              <a:rPr lang="en-US" sz="2000" dirty="0">
                <a:latin typeface="HelveticaNeueLT Std" panose="020B0604020202020204" pitchFamily="34" charset="0"/>
              </a:rPr>
              <a:t>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Publish an event</a:t>
            </a:r>
          </a:p>
          <a:p>
            <a:r>
              <a:rPr lang="en-US" sz="2000" dirty="0" err="1">
                <a:latin typeface="HelveticaNeueLT Std" panose="020B0604020202020204" pitchFamily="34" charset="0"/>
              </a:rPr>
              <a:t>IDistributedEventHandler</a:t>
            </a:r>
            <a:r>
              <a:rPr lang="en-US" sz="2000" dirty="0">
                <a:latin typeface="HelveticaNeueLT Std" panose="020B0604020202020204" pitchFamily="34" charset="0"/>
              </a:rPr>
              <a:t>&lt;</a:t>
            </a:r>
            <a:r>
              <a:rPr lang="en-US" sz="2000" dirty="0" err="1">
                <a:latin typeface="HelveticaNeueLT Std" panose="020B0604020202020204" pitchFamily="34" charset="0"/>
              </a:rPr>
              <a:t>TEvent</a:t>
            </a:r>
            <a:r>
              <a:rPr lang="en-US" sz="2000" dirty="0">
                <a:latin typeface="HelveticaNeueLT Std" panose="020B0604020202020204" pitchFamily="34" charset="0"/>
              </a:rPr>
              <a:t>&gt;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Subscribe to and handle events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Pre-Defined Events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On Create, Update &amp; Delete of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258BB-F3D8-4D59-B494-F086E3365AC8}"/>
              </a:ext>
            </a:extLst>
          </p:cNvPr>
          <p:cNvSpPr/>
          <p:nvPr/>
        </p:nvSpPr>
        <p:spPr>
          <a:xfrm>
            <a:off x="6555179" y="3181856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D406-6946-4D87-9871-CD41E2504A0B}"/>
              </a:ext>
            </a:extLst>
          </p:cNvPr>
          <p:cNvSpPr/>
          <p:nvPr/>
        </p:nvSpPr>
        <p:spPr>
          <a:xfrm>
            <a:off x="6555180" y="22359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EDAD-9B52-4B62-B148-D845E17D47C7}"/>
              </a:ext>
            </a:extLst>
          </p:cNvPr>
          <p:cNvSpPr/>
          <p:nvPr/>
        </p:nvSpPr>
        <p:spPr>
          <a:xfrm>
            <a:off x="6555180" y="4104849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7" name="Picture 6" descr="Image result for mongodb">
            <a:extLst>
              <a:ext uri="{FF2B5EF4-FFF2-40B4-BE49-F238E27FC236}">
                <a16:creationId xmlns:a16="http://schemas.microsoft.com/office/drawing/2014/main" id="{02F797F8-5757-4FF0-BAC9-3036343E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56" y="3036138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ql server">
            <a:extLst>
              <a:ext uri="{FF2B5EF4-FFF2-40B4-BE49-F238E27FC236}">
                <a16:creationId xmlns:a16="http://schemas.microsoft.com/office/drawing/2014/main" id="{57EBBB3F-B0BC-468E-884A-91DFDE25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4094161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DCA87976-88D3-4812-A7AB-AC56E97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2" y="22434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8D0E7-9340-4B3F-830E-191D46E9521E}"/>
              </a:ext>
            </a:extLst>
          </p:cNvPr>
          <p:cNvSpPr/>
          <p:nvPr/>
        </p:nvSpPr>
        <p:spPr>
          <a:xfrm rot="5400000" flipH="1">
            <a:off x="8352861" y="3174169"/>
            <a:ext cx="2415031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11" name="Picture 2" descr="Image result for rabbitmq logo">
            <a:extLst>
              <a:ext uri="{FF2B5EF4-FFF2-40B4-BE49-F238E27FC236}">
                <a16:creationId xmlns:a16="http://schemas.microsoft.com/office/drawing/2014/main" id="{32A984CB-A54C-4764-A76F-65980B2F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25" y="312247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8A7D8-192F-4A34-B2B9-6055A11C1251}"/>
              </a:ext>
            </a:extLst>
          </p:cNvPr>
          <p:cNvSpPr txBox="1"/>
          <p:nvPr/>
        </p:nvSpPr>
        <p:spPr>
          <a:xfrm>
            <a:off x="9835378" y="376721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34E38-8EC9-4174-A694-0EBAC05D261C}"/>
              </a:ext>
            </a:extLst>
          </p:cNvPr>
          <p:cNvCxnSpPr>
            <a:cxnSpLocks/>
          </p:cNvCxnSpPr>
          <p:nvPr/>
        </p:nvCxnSpPr>
        <p:spPr>
          <a:xfrm>
            <a:off x="8746114" y="2510744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BA2F2D-EFA9-4C8E-A032-694115D8A74A}"/>
              </a:ext>
            </a:extLst>
          </p:cNvPr>
          <p:cNvCxnSpPr>
            <a:cxnSpLocks/>
          </p:cNvCxnSpPr>
          <p:nvPr/>
        </p:nvCxnSpPr>
        <p:spPr>
          <a:xfrm flipV="1">
            <a:off x="8753792" y="3476909"/>
            <a:ext cx="529748" cy="768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FF1DE-EC04-4E51-9407-C92A076CC38A}"/>
              </a:ext>
            </a:extLst>
          </p:cNvPr>
          <p:cNvCxnSpPr>
            <a:cxnSpLocks/>
          </p:cNvCxnSpPr>
          <p:nvPr/>
        </p:nvCxnSpPr>
        <p:spPr>
          <a:xfrm flipV="1">
            <a:off x="8753792" y="4413382"/>
            <a:ext cx="545103" cy="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7FBD50-D482-4F6C-A001-E6DCE6392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FA8469-2AA3-4E9F-858A-E2AF2B6B0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B85C31-5886-4397-997B-F819000ED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79A3D-ED61-4AE7-9C6D-7E18CA3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8" y="1787099"/>
            <a:ext cx="6102817" cy="223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7B06B4-6E77-47B6-8433-B7EBE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78" y="4327243"/>
            <a:ext cx="92583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A1872-9B3C-4C07-8DC6-4BC27368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78" y="5000920"/>
            <a:ext cx="10639425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80016-25E8-4853-98F3-ADF700EEFCF5}"/>
              </a:ext>
            </a:extLst>
          </p:cNvPr>
          <p:cNvSpPr txBox="1"/>
          <p:nvPr/>
        </p:nvSpPr>
        <p:spPr>
          <a:xfrm>
            <a:off x="337929" y="1727037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2A55-CE60-4546-A2E8-612D3C5B0F8C}"/>
              </a:ext>
            </a:extLst>
          </p:cNvPr>
          <p:cNvSpPr txBox="1"/>
          <p:nvPr/>
        </p:nvSpPr>
        <p:spPr>
          <a:xfrm>
            <a:off x="337929" y="4069793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CD766-4AFE-464A-92F6-A0043EE21E69}"/>
              </a:ext>
            </a:extLst>
          </p:cNvPr>
          <p:cNvSpPr txBox="1"/>
          <p:nvPr/>
        </p:nvSpPr>
        <p:spPr>
          <a:xfrm>
            <a:off x="337928" y="5037269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A4AB33-1731-4B40-A6B5-5CF8BAD38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F21B6-34C8-4F73-BFC5-0AF4B1493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812D2F-110F-4EA4-BBC3-BB192DA4A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CD5E-C594-416A-A225-3A2EDF9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43546"/>
            <a:ext cx="10382250" cy="381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62D9CC-F68F-4DFF-89C4-6AAAFC74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B5293-975E-4326-A61C-BB873601A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598A1-E5FC-42F6-AF2B-DF18112EC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6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E65B2-2782-4601-888C-9E4FF716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015352-3505-4855-90C0-15B7E4C05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0BEF6C-FF56-4B2E-B754-562295807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A0194-06BA-4712-A0FD-42DDD72A6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155E8-1A0C-483D-A9B9-C02925F6C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0B3501-747C-4A49-A159-2EA1AEDC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AEBC80-5CD4-4AAF-B644-E50B2078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C8D03F-8DE0-49D1-BF70-30F5DCA5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ACEF1B-42AF-473B-8886-93390F19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9BAE9D-DC52-4EA0-89DB-DDB85861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4471AC-87CA-4B0D-B85A-89A974E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Duplication, Synchronization &amp; Lookup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B9BB7-8EA4-4DA0-B8A6-7ED46C0A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62803-9538-45BB-86E7-0F6A6573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10CD4-6F32-4286-9E6D-CE8A66AF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9C8EE4-92D4-4CB3-91BD-E24336B13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D9C6F7-F25C-473D-8045-D226139BC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DAA6C26-B9FD-4A48-AC7B-E581E2577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HelveticaNeueLT Std" panose="020B0604020202020204" pitchFamily="34" charset="0"/>
              </a:rPr>
              <a:t>Open source &amp; free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7.500+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1.600.000+ </a:t>
            </a:r>
            <a:r>
              <a:rPr lang="en-US" sz="2400" dirty="0">
                <a:latin typeface="HelveticaNeueLT Std" panose="020B0604020202020204" pitchFamily="34" charset="0"/>
              </a:rPr>
              <a:t>downloads on </a:t>
            </a:r>
            <a:r>
              <a:rPr lang="en-US" sz="2400" dirty="0" err="1">
                <a:latin typeface="HelveticaNeueLT Std" panose="020B0604020202020204" pitchFamily="34" charset="0"/>
              </a:rPr>
              <a:t>Nuget</a:t>
            </a: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091582-C48E-4F42-B5F2-E9C5D9E66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10" y="1690689"/>
            <a:ext cx="5350010" cy="5167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E5BEB-A352-40B9-BADB-046CA84DE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FB4E2D-0AC8-4876-AEC5-6FD4CE1BD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05893-1A3A-4275-814A-9581E19D5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D7A37-34F6-4CC0-B7AA-96F159F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3" y="1939492"/>
            <a:ext cx="5725968" cy="4346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0AE404-14BA-49CA-B60C-96AB59A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49EF4-2139-4E4A-BB8D-1AD8178EA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75269-43D6-436C-8FCF-7DF36AEF7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79AE4-ED04-4471-9ADD-7D47D1C2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2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C5F69-000A-490D-BFBC-C48E2968F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F27599-A8F7-46A3-AE0F-730D4384A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63758E-1DCE-4CC5-BD44-7715B9603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C24B4-78AC-4C2F-A69D-833AFFFD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048172-C779-422D-BDCE-68991AD80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2E2E3A-B91F-4A91-B377-F96F342DC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62E548-9F4C-4114-99A5-573CADEAA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428A68-8CB1-4D23-ACB4-1BF3D095B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89F4EA-22BE-42B8-A22B-28E15097E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D8EB63-5DC9-45D2-BFC7-228FC12F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77" y="2998519"/>
            <a:ext cx="8436119" cy="3247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72DFE-1132-4EE1-A4B4-5ED254667D13}"/>
              </a:ext>
            </a:extLst>
          </p:cNvPr>
          <p:cNvSpPr txBox="1"/>
          <p:nvPr/>
        </p:nvSpPr>
        <p:spPr>
          <a:xfrm>
            <a:off x="1811977" y="2246153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Install-Package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Serilog.Sinks.ElasticSearch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1A5698-1644-4ED3-96DB-34E99DC8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6877A-4631-478A-A36C-0AAB5C39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EB427-17ED-4BC6-BA38-BCD83974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3389C5-E60A-4485-941E-8A76C6BE9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2E548-9F4C-4114-99A5-573CADEA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428A68-8CB1-4D23-ACB4-1BF3D095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89F4EA-22BE-42B8-A22B-28E15097E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629A80F-D33B-42F5-98BF-869FCCBD1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2453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D5577-D141-422C-9655-EA404DB71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DE5B6-897F-41C9-B9E1-2225476F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C7326-EBFD-47CC-88AF-81A52FE36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Monolith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1509204"/>
            <a:ext cx="10515600" cy="498367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HelveticaNeueLT Std" panose="020B0604020202020204" pitchFamily="34" charset="0"/>
              </a:rPr>
              <a:t>Start with a monolith first, split to microservices later!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Why?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have a </a:t>
            </a:r>
            <a:r>
              <a:rPr lang="en-US" sz="2000" b="1" dirty="0">
                <a:latin typeface="HelveticaNeueLT Std" panose="020B0604020202020204" pitchFamily="34" charset="0"/>
              </a:rPr>
              <a:t>small team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Unclear</a:t>
            </a:r>
            <a:r>
              <a:rPr lang="en-US" sz="2000" dirty="0">
                <a:latin typeface="HelveticaNeueLT Std" panose="020B0604020202020204" pitchFamily="34" charset="0"/>
              </a:rPr>
              <a:t> domain/business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want to create an </a:t>
            </a:r>
            <a:r>
              <a:rPr lang="en-US" sz="2000" b="1" dirty="0">
                <a:latin typeface="HelveticaNeueLT Std" panose="020B0604020202020204" pitchFamily="34" charset="0"/>
              </a:rPr>
              <a:t>MVP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Advantages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 </a:t>
            </a:r>
            <a:r>
              <a:rPr lang="en-US" sz="2000" b="1" dirty="0">
                <a:latin typeface="HelveticaNeueLT Std" panose="020B0604020202020204" pitchFamily="34" charset="0"/>
              </a:rPr>
              <a:t>startup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Faster design </a:t>
            </a:r>
            <a:r>
              <a:rPr lang="en-US" sz="2000" b="1" dirty="0">
                <a:latin typeface="HelveticaNeueLT Std" panose="020B0604020202020204" pitchFamily="34" charset="0"/>
              </a:rPr>
              <a:t>changes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deployment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development</a:t>
            </a:r>
            <a:r>
              <a:rPr lang="en-US" sz="2000" dirty="0">
                <a:latin typeface="HelveticaNeueLT Std" panose="020B0604020202020204" pitchFamily="34" charset="0"/>
              </a:rPr>
              <a:t> (for small teams)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Faster</a:t>
            </a:r>
            <a:r>
              <a:rPr lang="en-US" sz="2000" dirty="0">
                <a:latin typeface="HelveticaNeueLT Std" panose="020B0604020202020204" pitchFamily="34" charset="0"/>
              </a:rPr>
              <a:t> on runtime (without big scale)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But…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Should follow strict </a:t>
            </a:r>
            <a:r>
              <a:rPr lang="en-US" sz="2000" b="1" dirty="0">
                <a:latin typeface="HelveticaNeueLT Std" panose="020B0604020202020204" pitchFamily="34" charset="0"/>
              </a:rPr>
              <a:t>rules &amp;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FA3F2-53BD-4EFB-96E6-9E418C15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3B8F9-FE0A-4DF1-B8E8-64EDB482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DDD13-2BBE-4217-B592-AE0A03610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877749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Modular Development Best Practices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4AF4C2-2918-42AB-9DF8-F2680E3E5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44" y="1242874"/>
            <a:ext cx="9832512" cy="5530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324B4-EE8B-451E-A420-C1A75C63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97D44-FBCC-46BE-96EB-5F2D8DB2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AEEFA-613C-4402-9D3C-414E544E6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0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pic>
        <p:nvPicPr>
          <p:cNvPr id="4102" name="Picture 6" descr="module-layers-and-packages">
            <a:extLst>
              <a:ext uri="{FF2B5EF4-FFF2-40B4-BE49-F238E27FC236}">
                <a16:creationId xmlns:a16="http://schemas.microsoft.com/office/drawing/2014/main" id="{86B1E8F8-54AD-490E-89A6-5434D468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34" y="2516126"/>
            <a:ext cx="6541157" cy="32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0A14C-A138-4EA1-A7A6-362B9337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3" y="2516126"/>
            <a:ext cx="4220620" cy="345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065561-CF1A-44F3-8F56-E535D9F67A07}"/>
              </a:ext>
            </a:extLst>
          </p:cNvPr>
          <p:cNvSpPr/>
          <p:nvPr/>
        </p:nvSpPr>
        <p:spPr>
          <a:xfrm>
            <a:off x="1975320" y="1590681"/>
            <a:ext cx="824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https://abp.io/documents/abp/latest/Best-Practices/Index</a:t>
            </a:r>
            <a:r>
              <a:rPr lang="en-US" sz="2400" dirty="0">
                <a:solidFill>
                  <a:schemeClr val="accent1"/>
                </a:solidFill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81C84-4640-40E7-B7CF-216F23693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EB9B4-0AE4-4FF4-9666-CE30AC759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CF7A3-48C7-4D26-B62E-DD15654F2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7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2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2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D1C4D-5AFF-4AA8-89A5-3ED894797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3E120-2AC6-4F57-80D2-A4C18DAF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ED581-9822-483D-B2DD-7DAD543B8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A5C0-A442-4E78-AC37-24359B783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396" y="1690688"/>
            <a:ext cx="4549542" cy="4288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535F4A-D2FD-455F-B618-924CAE15A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56" y="1922791"/>
            <a:ext cx="1586291" cy="5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FAA-31B8-4D71-A3C3-C6AB396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7D1A-1BD7-4638-A150-AE7D5E8F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Challenges of distributed / microservice architecture;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Communication, transactions, data hiding/sharing/synchronizing, security, network/service downs…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Implementation</a:t>
            </a:r>
          </a:p>
          <a:p>
            <a:pPr lvl="1"/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r>
              <a:rPr lang="en-US" sz="2000" dirty="0">
                <a:latin typeface="HelveticaNeueLT Std" panose="020B0604020202020204" pitchFamily="34" charset="0"/>
              </a:rPr>
              <a:t>, authentication, authorization &amp; permission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API Gateways &amp; Ocelot library, Backend for Frontend pattern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Inter-microservice communication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REST API Calls &amp; Dynamic C# API Proxies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Messaging &amp; Event Bus, transactional event publishing problem</a:t>
            </a:r>
          </a:p>
          <a:p>
            <a:pPr lvl="2"/>
            <a:r>
              <a:rPr lang="en-US" dirty="0">
                <a:latin typeface="HelveticaNeueLT Std" panose="020B0604020202020204" pitchFamily="34" charset="0"/>
              </a:rPr>
              <a:t>Managing access tokens &amp; Re-authentication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 duplication &amp; synchronization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Central logging to Elasticsearch &amp; Kibana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57574-4888-4BB1-A326-814EA416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A6F53-FE0B-4625-9BC1-B74AA05B8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13A15-7A4C-4B35-8D83-6451949F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C957C-2401-4693-82DA-1323377C9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8D50B-478D-42F3-AFB1-28D6C57C5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0D7C0-2846-4C47-91AE-83E23D7FA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759" y="2848112"/>
            <a:ext cx="10450021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279" y="4590806"/>
            <a:ext cx="6249721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04" y="3802760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942279" y="3783650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1242221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0F335-7FE3-473C-8FDD-0532265EB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DB883C-1ACB-49D0-BA0B-812AB2C15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4BEBF-1EB7-45B8-B5CE-C0F265844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D85939-E9AD-4736-9D34-98DCBE4A0674}"/>
              </a:ext>
            </a:extLst>
          </p:cNvPr>
          <p:cNvSpPr/>
          <p:nvPr/>
        </p:nvSpPr>
        <p:spPr>
          <a:xfrm>
            <a:off x="527726" y="4650478"/>
            <a:ext cx="463287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Get the presentation:</a:t>
            </a:r>
          </a:p>
          <a:p>
            <a:r>
              <a:rPr lang="en-US" sz="2000" i="1" u="sng" dirty="0">
                <a:solidFill>
                  <a:srgbClr val="0000FF"/>
                </a:solidFill>
              </a:rPr>
              <a:t>https://github.com/hikalkan/presentations</a:t>
            </a:r>
            <a:endParaRPr lang="en-US" sz="2000" i="1" u="sng" dirty="0">
              <a:solidFill>
                <a:srgbClr val="0000FF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12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AF6BE-CA89-4B1F-9F29-1DBCB4F31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E7FD5D-6713-456F-9B96-05E98A030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8DB2F-1480-4F15-947E-A72D502AA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831E0-D65D-4AC6-98E4-046CD0189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60AF51-4A6D-4895-B235-6D7A2B1BE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8E1BD-267E-4004-923F-86C095B8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56070-194F-4DA2-BFD3-EAA37A34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26593-D869-4070-9F2E-80D8A6A5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342A3-44AC-489B-8079-426CA784F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5F7034D-D3D4-47F5-8F70-43905D78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A008A-8CAB-47E8-9571-6AE58B87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3B458-C89F-4F08-A5F0-7709060B2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C652B6A-1877-4D6A-9DA1-741FA83F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75" y="161179"/>
            <a:ext cx="1566406" cy="809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EE1550-2F44-4E2C-B76B-0E3B4BBA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09" y="6358941"/>
            <a:ext cx="1785938" cy="3378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AEB07D-2D79-449D-9795-9DDB74A42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3" y="6360555"/>
            <a:ext cx="876143" cy="3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7522</TotalTime>
  <Words>1802</Words>
  <Application>Microsoft Office PowerPoint</Application>
  <PresentationFormat>Widescreen</PresentationFormat>
  <Paragraphs>482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HelveticaNeueLT Std Med Cn</vt:lpstr>
      <vt:lpstr>Arial</vt:lpstr>
      <vt:lpstr>Calibri</vt:lpstr>
      <vt:lpstr>HelveticaNeueLT Std</vt:lpstr>
      <vt:lpstr>Courier New</vt:lpstr>
      <vt:lpstr>Calibri Light</vt:lpstr>
      <vt:lpstr>Office Theme</vt:lpstr>
      <vt:lpstr>Halil İbrahim Kalkan</vt:lpstr>
      <vt:lpstr>ABOUT ME  Halil İbrahim Kalkan                   </vt:lpstr>
      <vt:lpstr>WE ARE DEVELOPING OPEN SOURCE AND COMMERCIAL SOFTWARE DEVELOPMENT TOOLS</vt:lpstr>
      <vt:lpstr>ASP.NET BOILERPLATE</vt:lpstr>
      <vt:lpstr>ABP.IO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/ Client Credentials</vt:lpstr>
      <vt:lpstr>PART – II : THE IMPLEMENTATION Authentication with IdentityServer4</vt:lpstr>
      <vt:lpstr>PART – II : THE IMPLEMENTATION API Gateways / Overall</vt:lpstr>
      <vt:lpstr>PART – II : THE IMPLEMENTATION API Gateways / Backend For Frontend Pattern</vt:lpstr>
      <vt:lpstr>PART – II : THE IMPLEMENTATION API Gateways / Ocelot Library</vt:lpstr>
      <vt:lpstr>PART – II : THE IMPLEMENTATION Synchronous Communication of Microservices</vt:lpstr>
      <vt:lpstr>PART – II : THE IMPLEMENTATION Dynamic C# API Proxies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Asynchronous Communication / Event Bus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Data Duplication, Synchronization &amp; Lookup</vt:lpstr>
      <vt:lpstr>PART – II : THE IMPLEMENTATION Service-to-Service Calls / Access Tokens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PART – II : THE IMPLEMENTATION Central Logging to Elasticsearch &amp; Kibana UI</vt:lpstr>
      <vt:lpstr>PART – II : THE IMPLEMENTATION Central Logging to Elasticsearch &amp; Kibana UI</vt:lpstr>
      <vt:lpstr>PowerPoint Presentation</vt:lpstr>
      <vt:lpstr>Monolith First?</vt:lpstr>
      <vt:lpstr>Modular Development Best Practices</vt:lpstr>
      <vt:lpstr>Further Learning / Resources</vt:lpstr>
      <vt:lpstr>Summary</vt:lpstr>
      <vt:lpstr>Further Learning / Resources</vt:lpstr>
      <vt:lpstr> Halil İbrahim Kalkan                      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249</cp:revision>
  <dcterms:created xsi:type="dcterms:W3CDTF">2019-02-25T13:56:54Z</dcterms:created>
  <dcterms:modified xsi:type="dcterms:W3CDTF">2019-10-24T10:24:06Z</dcterms:modified>
</cp:coreProperties>
</file>